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media/image28.png" ContentType="image/png"/>
  <Override PartName="/ppt/media/image1.jpeg" ContentType="image/jpeg"/>
  <Override PartName="/ppt/media/image2.jpeg" ContentType="image/jpeg"/>
  <Override PartName="/ppt/media/image8.gif" ContentType="image/gif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21.jpeg" ContentType="image/jpeg"/>
  <Override PartName="/ppt/media/image9.gif" ContentType="image/gif"/>
  <Override PartName="/ppt/media/image10.png" ContentType="image/png"/>
  <Override PartName="/ppt/media/image11.jpeg" ContentType="image/jpeg"/>
  <Override PartName="/ppt/media/image12.jpeg" ContentType="image/jpeg"/>
  <Override PartName="/ppt/media/image13.jpeg" ContentType="image/jpeg"/>
  <Override PartName="/ppt/media/image29.png" ContentType="image/pn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png" ContentType="image/png"/>
  <Override PartName="/ppt/media/image27.jpeg" ContentType="image/jpeg"/>
  <Override PartName="/ppt/media/image30.jpeg" ContentType="image/jpeg"/>
  <Override PartName="/ppt/media/image3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2128" spc="-1" strike="noStrike">
                <a:solidFill>
                  <a:srgbClr val="44546a"/>
                </a:solidFill>
                <a:latin typeface="Calibri"/>
              </a:defRPr>
            </a:pPr>
            <a:r>
              <a:rPr b="1" sz="2128" spc="-1" strike="noStrike">
                <a:solidFill>
                  <a:srgbClr val="44546a"/>
                </a:solidFill>
                <a:latin typeface="Calibri"/>
              </a:rPr>
              <a:t>Refugees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Imigrants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</c:spPr>
          <c:explosion val="0"/>
          <c:dPt>
            <c:idx val="0"/>
            <c:spPr>
              <a:gradFill>
                <a:gsLst>
                  <a:gs pos="0">
                    <a:srgbClr val="71a6da"/>
                  </a:gs>
                  <a:gs pos="100000">
                    <a:srgbClr val="549ada"/>
                  </a:gs>
                </a:gsLst>
                <a:lin ang="5400000"/>
              </a:gradFill>
              <a:ln>
                <a:noFill/>
              </a:ln>
            </c:spPr>
          </c:dPt>
          <c:dPt>
            <c:idx val="1"/>
            <c:spPr>
              <a:gradFill>
                <a:gsLst>
                  <a:gs pos="0">
                    <a:srgbClr val="f08c56"/>
                  </a:gs>
                  <a:gs pos="100000">
                    <a:srgbClr val="f57a27"/>
                  </a:gs>
                </a:gsLst>
                <a:lin ang="5400000"/>
              </a:gradFill>
              <a:ln>
                <a:noFill/>
              </a:ln>
            </c:spPr>
          </c:dPt>
          <c:dLbls>
            <c:numFmt formatCode="General" sourceLinked="1"/>
            <c:dLbl>
              <c:idx val="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</c:dLbl>
            <c:dLbl>
              <c:idx val="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</c:dLbl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"/>
                <c:pt idx="0">
                  <c:v>Illegal</c:v>
                </c:pt>
                <c:pt idx="1">
                  <c:v>Legal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5000</c:v>
                </c:pt>
                <c:pt idx="1">
                  <c:v>12</c:v>
                </c:pt>
              </c:numCache>
            </c:numRef>
          </c:val>
        </c:ser>
        <c:firstSliceAng val="0"/>
      </c:pieChart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/>
        <a:lstStyle/>
        <a:p>
          <a:pPr>
            <a:defRPr b="0" sz="4800" spc="-1" strike="noStrike">
              <a:solidFill>
                <a:srgbClr val="44546a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cs-CZ" sz="6000" spc="-1" strike="noStrike">
                <a:solidFill>
                  <a:srgbClr val="000000"/>
                </a:solidFill>
                <a:latin typeface="Calibri Light"/>
              </a:rPr>
              <a:t>Kliknutím lze upravit styl.</a:t>
            </a:r>
            <a:endParaRPr b="0" lang="cs-CZ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3483F69B-F469-4DE4-8476-A442E610229D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7/13/19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7ABDED3-4613-49C0-A1AA-C14CB853D60B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Secondo livello struttura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Terzo livello struttura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Quarto livello struttura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Quinto livello struttura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Sesto livello struttura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Settimo livello struttura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Kliknutím lze upravit styl.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Kliknutím lze upravit styly předlohy textu.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Čtvrtá úroveň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Pátá úroveň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5AFB8EF-4837-4B75-BE35-04DC9D0C2870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7/13/19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8AE90C3-2333-4320-B20A-AD95F30C034D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Kliknutím lze upravit styl.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cs-CZ" sz="2400" spc="-1" strike="noStrike">
                <a:solidFill>
                  <a:srgbClr val="000000"/>
                </a:solidFill>
                <a:latin typeface="Calibri"/>
              </a:rPr>
              <a:t>Kliknutím lze upravit styly předlohy textu.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Kliknutím lze upravit styly předlohy textu.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Čtvrtá úroveň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Pátá úroveň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cs-CZ" sz="2400" spc="-1" strike="noStrike">
                <a:solidFill>
                  <a:srgbClr val="000000"/>
                </a:solidFill>
                <a:latin typeface="Calibri"/>
              </a:rPr>
              <a:t>Kliknutím lze upravit styly předlohy textu.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Kliknutím lze upravit styly předlohy textu.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Čtvrtá úroveň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Pátá úroveň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2F42E43-777D-4904-9CC5-D680D412136F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7/13/19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89" name="PlaceHolder 8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5ED1D3B-6DB1-4C26-86C7-DBDFD3EB1C04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png"/><Relationship Id="rId3" Type="http://schemas.openxmlformats.org/officeDocument/2006/relationships/image" Target="../media/image27.jpe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jpeg"/><Relationship Id="rId4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hyperlink" Target="https://www.amnesty.cz/" TargetMode="External"/><Relationship Id="rId2" Type="http://schemas.openxmlformats.org/officeDocument/2006/relationships/hyperlink" Target="https://www.amnesty.cz/" TargetMode="External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gif"/><Relationship Id="rId2" Type="http://schemas.openxmlformats.org/officeDocument/2006/relationships/image" Target="../media/image9.gif"/><Relationship Id="rId3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274320" y="365760"/>
            <a:ext cx="6109200" cy="3272760"/>
          </a:xfrm>
          <a:prstGeom prst="rect">
            <a:avLst/>
          </a:prstGeom>
          <a:ln>
            <a:noFill/>
          </a:ln>
        </p:spPr>
      </p:pic>
      <p:pic>
        <p:nvPicPr>
          <p:cNvPr id="129" name="" descr=""/>
          <p:cNvPicPr/>
          <p:nvPr/>
        </p:nvPicPr>
        <p:blipFill>
          <a:blip r:embed="rId2"/>
          <a:stretch/>
        </p:blipFill>
        <p:spPr>
          <a:xfrm>
            <a:off x="6400800" y="2926080"/>
            <a:ext cx="5151240" cy="3643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Czech Republic and emigration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We saw each other after the VELVET REVOLUTION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17. 11. 1989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2" name="Obrázek 3" descr=""/>
          <p:cNvPicPr/>
          <p:nvPr/>
        </p:nvPicPr>
        <p:blipFill>
          <a:blip r:embed="rId1"/>
          <a:stretch/>
        </p:blipFill>
        <p:spPr>
          <a:xfrm>
            <a:off x="1144440" y="3014280"/>
            <a:ext cx="4838760" cy="2973960"/>
          </a:xfrm>
          <a:prstGeom prst="rect">
            <a:avLst/>
          </a:prstGeom>
          <a:ln>
            <a:noFill/>
          </a:ln>
        </p:spPr>
      </p:pic>
      <p:pic>
        <p:nvPicPr>
          <p:cNvPr id="183" name="Obrázek 4" descr=""/>
          <p:cNvPicPr/>
          <p:nvPr/>
        </p:nvPicPr>
        <p:blipFill>
          <a:blip r:embed="rId2"/>
          <a:stretch/>
        </p:blipFill>
        <p:spPr>
          <a:xfrm>
            <a:off x="6289920" y="2416680"/>
            <a:ext cx="5333760" cy="3571560"/>
          </a:xfrm>
          <a:prstGeom prst="rect">
            <a:avLst/>
          </a:prstGeom>
          <a:ln>
            <a:noFill/>
          </a:ln>
        </p:spPr>
      </p:pic>
      <p:sp>
        <p:nvSpPr>
          <p:cNvPr id="184" name="CustomShape 3"/>
          <p:cNvSpPr/>
          <p:nvPr/>
        </p:nvSpPr>
        <p:spPr>
          <a:xfrm>
            <a:off x="144360" y="176400"/>
            <a:ext cx="11838600" cy="6544800"/>
          </a:xfrm>
          <a:prstGeom prst="rect">
            <a:avLst/>
          </a:prstGeom>
          <a:noFill/>
          <a:ln w="7632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Czech Republic and emigration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In 20th century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comunism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Illegal migration (USA, France, Austria, West Germany, Britain)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7" name="Obrázek 7" descr=""/>
          <p:cNvPicPr/>
          <p:nvPr/>
        </p:nvPicPr>
        <p:blipFill>
          <a:blip r:embed="rId1"/>
          <a:stretch/>
        </p:blipFill>
        <p:spPr>
          <a:xfrm>
            <a:off x="838080" y="3243960"/>
            <a:ext cx="4544640" cy="3024720"/>
          </a:xfrm>
          <a:prstGeom prst="rect">
            <a:avLst/>
          </a:prstGeom>
          <a:ln>
            <a:noFill/>
          </a:ln>
        </p:spPr>
      </p:pic>
      <p:pic>
        <p:nvPicPr>
          <p:cNvPr id="188" name="Obrázek 8" descr=""/>
          <p:cNvPicPr/>
          <p:nvPr/>
        </p:nvPicPr>
        <p:blipFill>
          <a:blip r:embed="rId2"/>
          <a:stretch/>
        </p:blipFill>
        <p:spPr>
          <a:xfrm>
            <a:off x="5688000" y="3231720"/>
            <a:ext cx="2286720" cy="3048840"/>
          </a:xfrm>
          <a:prstGeom prst="rect">
            <a:avLst/>
          </a:prstGeom>
          <a:ln>
            <a:noFill/>
          </a:ln>
        </p:spPr>
      </p:pic>
      <p:sp>
        <p:nvSpPr>
          <p:cNvPr id="189" name="CustomShape 3"/>
          <p:cNvSpPr/>
          <p:nvPr/>
        </p:nvSpPr>
        <p:spPr>
          <a:xfrm>
            <a:off x="144360" y="176400"/>
            <a:ext cx="11838600" cy="6544800"/>
          </a:xfrm>
          <a:prstGeom prst="rect">
            <a:avLst/>
          </a:prstGeom>
          <a:noFill/>
          <a:ln w="7632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0" name="Obrázek 3" descr=""/>
          <p:cNvPicPr/>
          <p:nvPr/>
        </p:nvPicPr>
        <p:blipFill>
          <a:blip r:embed="rId3"/>
          <a:srcRect l="413" t="24331" r="-413" b="20236"/>
          <a:stretch/>
        </p:blipFill>
        <p:spPr>
          <a:xfrm>
            <a:off x="8192160" y="3231720"/>
            <a:ext cx="3081240" cy="3036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Institutes and politics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Refusing refugees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Tomio Okamura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2e75b6"/>
              </a:buClr>
              <a:buFont typeface="Arial"/>
              <a:buChar char="•"/>
            </a:pPr>
            <a:r>
              <a:rPr b="1" lang="cs-CZ" sz="2400" spc="-1" strike="noStrike">
                <a:solidFill>
                  <a:srgbClr val="2e75b6"/>
                </a:solidFill>
                <a:latin typeface="Calibri"/>
              </a:rPr>
              <a:t>SPD (Freedom and direct democracy)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3" name="Obrázek 3" descr=""/>
          <p:cNvPicPr/>
          <p:nvPr/>
        </p:nvPicPr>
        <p:blipFill>
          <a:blip r:embed="rId1"/>
          <a:stretch/>
        </p:blipFill>
        <p:spPr>
          <a:xfrm>
            <a:off x="6417000" y="510840"/>
            <a:ext cx="4312440" cy="6060240"/>
          </a:xfrm>
          <a:prstGeom prst="rect">
            <a:avLst/>
          </a:prstGeom>
          <a:ln>
            <a:noFill/>
          </a:ln>
        </p:spPr>
      </p:pic>
      <p:pic>
        <p:nvPicPr>
          <p:cNvPr id="194" name="Obrázek 9" descr=""/>
          <p:cNvPicPr/>
          <p:nvPr/>
        </p:nvPicPr>
        <p:blipFill>
          <a:blip r:embed="rId2"/>
          <a:stretch/>
        </p:blipFill>
        <p:spPr>
          <a:xfrm>
            <a:off x="438840" y="3423600"/>
            <a:ext cx="5950440" cy="3147480"/>
          </a:xfrm>
          <a:prstGeom prst="rect">
            <a:avLst/>
          </a:prstGeom>
          <a:ln>
            <a:noFill/>
          </a:ln>
        </p:spPr>
      </p:pic>
      <p:sp>
        <p:nvSpPr>
          <p:cNvPr id="195" name="CustomShape 3"/>
          <p:cNvSpPr/>
          <p:nvPr/>
        </p:nvSpPr>
        <p:spPr>
          <a:xfrm>
            <a:off x="9164880" y="2250360"/>
            <a:ext cx="43772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en-US" sz="1800" spc="-1" strike="noStrike">
                <a:solidFill>
                  <a:srgbClr val="ff0000"/>
                </a:solidFill>
                <a:latin typeface="Calibri"/>
              </a:rPr>
              <a:t>„</a:t>
            </a:r>
            <a:r>
              <a:rPr b="1" i="1" lang="en-US" sz="1800" spc="-1" strike="noStrike">
                <a:solidFill>
                  <a:srgbClr val="ff0000"/>
                </a:solidFill>
                <a:latin typeface="Calibri"/>
              </a:rPr>
              <a:t>SAY NO TO ISLAM“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en-US" sz="1800" spc="-1" strike="noStrike">
                <a:solidFill>
                  <a:srgbClr val="ff0000"/>
                </a:solidFill>
                <a:latin typeface="Calibri"/>
              </a:rPr>
              <a:t>„</a:t>
            </a:r>
            <a:r>
              <a:rPr b="1" i="1" lang="en-US" sz="1800" spc="-1" strike="noStrike">
                <a:solidFill>
                  <a:srgbClr val="ff0000"/>
                </a:solidFill>
                <a:latin typeface="Calibri"/>
              </a:rPr>
              <a:t>SAY NO TO TERRORISTS“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6" name="CustomShape 4"/>
          <p:cNvSpPr/>
          <p:nvPr/>
        </p:nvSpPr>
        <p:spPr>
          <a:xfrm>
            <a:off x="144360" y="176400"/>
            <a:ext cx="11838600" cy="6544800"/>
          </a:xfrm>
          <a:prstGeom prst="rect">
            <a:avLst/>
          </a:prstGeom>
          <a:noFill/>
          <a:ln w="7632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Institutes and politics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TextShape 2"/>
          <p:cNvSpPr txBox="1"/>
          <p:nvPr/>
        </p:nvSpPr>
        <p:spPr>
          <a:xfrm>
            <a:off x="80604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Refusing refugees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Miloš Zeman, Czech president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Election 2018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9" name="Obrázek 3" descr=""/>
          <p:cNvPicPr/>
          <p:nvPr/>
        </p:nvPicPr>
        <p:blipFill>
          <a:blip r:embed="rId1"/>
          <a:stretch/>
        </p:blipFill>
        <p:spPr>
          <a:xfrm>
            <a:off x="609480" y="3090960"/>
            <a:ext cx="5761800" cy="3240720"/>
          </a:xfrm>
          <a:prstGeom prst="rect">
            <a:avLst/>
          </a:prstGeom>
          <a:ln>
            <a:noFill/>
          </a:ln>
        </p:spPr>
      </p:pic>
      <p:sp>
        <p:nvSpPr>
          <p:cNvPr id="200" name="CustomShape 3"/>
          <p:cNvSpPr/>
          <p:nvPr/>
        </p:nvSpPr>
        <p:spPr>
          <a:xfrm>
            <a:off x="144360" y="176400"/>
            <a:ext cx="11838600" cy="6544800"/>
          </a:xfrm>
          <a:prstGeom prst="rect">
            <a:avLst/>
          </a:prstGeom>
          <a:noFill/>
          <a:ln w="7632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1" name="CustomShape 4"/>
          <p:cNvSpPr/>
          <p:nvPr/>
        </p:nvSpPr>
        <p:spPr>
          <a:xfrm>
            <a:off x="6600600" y="5557680"/>
            <a:ext cx="45748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en-US" sz="1800" spc="-1" strike="noStrike">
                <a:solidFill>
                  <a:srgbClr val="000000"/>
                </a:solidFill>
                <a:latin typeface="Calibri"/>
              </a:rPr>
              <a:t>„</a:t>
            </a:r>
            <a:r>
              <a:rPr b="1" i="1" lang="en-US" sz="1800" spc="-1" strike="noStrike">
                <a:solidFill>
                  <a:srgbClr val="000000"/>
                </a:solidFill>
                <a:latin typeface="Calibri"/>
              </a:rPr>
              <a:t>STOP IMMIGRANTS AND DRAHOŠ“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02" name="Obrázek 9" descr=""/>
          <p:cNvPicPr/>
          <p:nvPr/>
        </p:nvPicPr>
        <p:blipFill>
          <a:blip r:embed="rId2"/>
          <a:stretch/>
        </p:blipFill>
        <p:spPr>
          <a:xfrm>
            <a:off x="9354600" y="3049920"/>
            <a:ext cx="2122560" cy="2122560"/>
          </a:xfrm>
          <a:prstGeom prst="rect">
            <a:avLst/>
          </a:prstGeom>
          <a:ln>
            <a:noFill/>
          </a:ln>
        </p:spPr>
      </p:pic>
      <p:sp>
        <p:nvSpPr>
          <p:cNvPr id="203" name="CustomShape 5"/>
          <p:cNvSpPr/>
          <p:nvPr/>
        </p:nvSpPr>
        <p:spPr>
          <a:xfrm>
            <a:off x="7304760" y="3663000"/>
            <a:ext cx="1509480" cy="1362960"/>
          </a:xfrm>
          <a:prstGeom prst="mathMultiply">
            <a:avLst>
              <a:gd name="adj1" fmla="val 23520"/>
            </a:avLst>
          </a:prstGeom>
          <a:solidFill>
            <a:srgbClr val="c00000"/>
          </a:solidFill>
          <a:ln w="7632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4" name="Picture 2" descr=""/>
          <p:cNvPicPr/>
          <p:nvPr/>
        </p:nvPicPr>
        <p:blipFill>
          <a:blip r:embed="rId3"/>
          <a:stretch/>
        </p:blipFill>
        <p:spPr>
          <a:xfrm>
            <a:off x="6540120" y="822240"/>
            <a:ext cx="3550680" cy="2133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Institutes and politics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Refusing refugees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Islám v ČR nechceme (We don´t want ISLAM in Czech Rep.)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Accepting refugees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HATE FREE culture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Klinika autonomic centre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7" name="Obrázek 3" descr=""/>
          <p:cNvPicPr/>
          <p:nvPr/>
        </p:nvPicPr>
        <p:blipFill>
          <a:blip r:embed="rId1"/>
          <a:stretch/>
        </p:blipFill>
        <p:spPr>
          <a:xfrm>
            <a:off x="9228240" y="1027800"/>
            <a:ext cx="2322000" cy="2215440"/>
          </a:xfrm>
          <a:prstGeom prst="rect">
            <a:avLst/>
          </a:prstGeom>
          <a:ln>
            <a:noFill/>
          </a:ln>
        </p:spPr>
      </p:pic>
      <p:pic>
        <p:nvPicPr>
          <p:cNvPr id="208" name="Obrázek 4" descr=""/>
          <p:cNvPicPr/>
          <p:nvPr/>
        </p:nvPicPr>
        <p:blipFill>
          <a:blip r:embed="rId2"/>
          <a:stretch/>
        </p:blipFill>
        <p:spPr>
          <a:xfrm>
            <a:off x="3485160" y="4542120"/>
            <a:ext cx="1629720" cy="1629720"/>
          </a:xfrm>
          <a:prstGeom prst="rect">
            <a:avLst/>
          </a:prstGeom>
          <a:ln>
            <a:noFill/>
          </a:ln>
        </p:spPr>
      </p:pic>
      <p:sp>
        <p:nvSpPr>
          <p:cNvPr id="209" name="CustomShape 3"/>
          <p:cNvSpPr/>
          <p:nvPr/>
        </p:nvSpPr>
        <p:spPr>
          <a:xfrm>
            <a:off x="144360" y="176400"/>
            <a:ext cx="11838600" cy="6544800"/>
          </a:xfrm>
          <a:prstGeom prst="rect">
            <a:avLst/>
          </a:prstGeom>
          <a:noFill/>
          <a:ln w="7632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0" name="Obrázek 6" descr=""/>
          <p:cNvPicPr/>
          <p:nvPr/>
        </p:nvPicPr>
        <p:blipFill>
          <a:blip r:embed="rId3"/>
          <a:stretch/>
        </p:blipFill>
        <p:spPr>
          <a:xfrm>
            <a:off x="5901480" y="3449160"/>
            <a:ext cx="4650480" cy="2625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CustomShape 3"/>
          <p:cNvSpPr/>
          <p:nvPr/>
        </p:nvSpPr>
        <p:spPr>
          <a:xfrm>
            <a:off x="144360" y="176400"/>
            <a:ext cx="11838600" cy="6544800"/>
          </a:xfrm>
          <a:prstGeom prst="rect">
            <a:avLst/>
          </a:prstGeom>
          <a:noFill/>
          <a:ln w="7632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4" name="Picture 2" descr=""/>
          <p:cNvPicPr/>
          <p:nvPr/>
        </p:nvPicPr>
        <p:blipFill>
          <a:blip r:embed="rId1"/>
          <a:stretch/>
        </p:blipFill>
        <p:spPr>
          <a:xfrm>
            <a:off x="1524960" y="1143000"/>
            <a:ext cx="9077760" cy="4611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144360" y="176400"/>
            <a:ext cx="11838600" cy="6544800"/>
          </a:xfrm>
          <a:prstGeom prst="rect">
            <a:avLst/>
          </a:prstGeom>
          <a:noFill/>
          <a:ln w="7632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Zdroje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cs-CZ" sz="2800" spc="-1" strike="noStrike">
                <a:solidFill>
                  <a:srgbClr val="000000"/>
                </a:solidFill>
                <a:latin typeface="Calibri"/>
              </a:rPr>
              <a:t>Amnesty international: Migranti a uprchlíci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 [online]. Praha: AMNESTY INTERNATIONAL Česká republika [cit. 2018-02-06]. Dostupné z: </a:t>
            </a:r>
            <a:r>
              <a:rPr b="0" lang="cs-CZ" sz="2800" spc="-1" strike="noStrike" u="sng">
                <a:solidFill>
                  <a:srgbClr val="0563c1"/>
                </a:solidFill>
                <a:uFillTx/>
                <a:latin typeface="Calibri"/>
                <a:hlinkClick r:id="rId1"/>
              </a:rPr>
              <a:t>https://www.amnesty.cz</a:t>
            </a:r>
            <a:r>
              <a:rPr b="0" lang="cs-CZ" sz="2800" spc="-1" strike="noStrike" u="sng">
                <a:solidFill>
                  <a:srgbClr val="0563c1"/>
                </a:solidFill>
                <a:uFillTx/>
                <a:latin typeface="Calibri"/>
                <a:hlinkClick r:id="rId2"/>
              </a:rPr>
              <a:t>/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144360" y="176400"/>
            <a:ext cx="11838600" cy="6544800"/>
          </a:xfrm>
          <a:prstGeom prst="rect">
            <a:avLst/>
          </a:prstGeom>
          <a:noFill/>
          <a:ln w="7632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Obrázek 3" descr=""/>
          <p:cNvPicPr/>
          <p:nvPr/>
        </p:nvPicPr>
        <p:blipFill>
          <a:blip r:embed="rId1"/>
          <a:stretch/>
        </p:blipFill>
        <p:spPr>
          <a:xfrm>
            <a:off x="0" y="1557000"/>
            <a:ext cx="12191760" cy="5300640"/>
          </a:xfrm>
          <a:prstGeom prst="rect">
            <a:avLst/>
          </a:prstGeom>
          <a:ln>
            <a:noFill/>
          </a:ln>
        </p:spPr>
      </p:pic>
      <p:sp>
        <p:nvSpPr>
          <p:cNvPr id="131" name="TextShape 1"/>
          <p:cNvSpPr txBox="1"/>
          <p:nvPr/>
        </p:nvSpPr>
        <p:spPr>
          <a:xfrm>
            <a:off x="3874320" y="239040"/>
            <a:ext cx="4371120" cy="15253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55000"/>
          </a:bodyPr>
          <a:p>
            <a:pPr algn="ctr">
              <a:lnSpc>
                <a:spcPct val="90000"/>
              </a:lnSpc>
            </a:pPr>
            <a:r>
              <a:rPr b="1" lang="cs-CZ" sz="6600" spc="-1" strike="noStrike">
                <a:solidFill>
                  <a:srgbClr val="000000"/>
                </a:solidFill>
                <a:latin typeface="Candy Round BTN Lt"/>
              </a:rPr>
              <a:t>Migration</a:t>
            </a:r>
            <a:endParaRPr b="0" lang="cs-CZ" sz="6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9753480" y="5743800"/>
            <a:ext cx="2325600" cy="996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Zuzana Jandová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Matěj Chalupka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students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International facts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In 2016 – 66 milion of refugees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51 % younger than 18 years old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On journey 5096 men, women and kids have died in 2016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144360" y="176400"/>
            <a:ext cx="11838600" cy="6544800"/>
          </a:xfrm>
          <a:prstGeom prst="rect">
            <a:avLst/>
          </a:prstGeom>
          <a:noFill/>
          <a:ln w="7632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6" name="Obrázek 4" descr=""/>
          <p:cNvPicPr/>
          <p:nvPr/>
        </p:nvPicPr>
        <p:blipFill>
          <a:blip r:embed="rId1"/>
          <a:stretch/>
        </p:blipFill>
        <p:spPr>
          <a:xfrm>
            <a:off x="1135080" y="3449160"/>
            <a:ext cx="4736160" cy="2841480"/>
          </a:xfrm>
          <a:prstGeom prst="rect">
            <a:avLst/>
          </a:prstGeom>
          <a:ln>
            <a:noFill/>
          </a:ln>
        </p:spPr>
      </p:pic>
      <p:pic>
        <p:nvPicPr>
          <p:cNvPr id="137" name="Obrázek 5" descr=""/>
          <p:cNvPicPr/>
          <p:nvPr/>
        </p:nvPicPr>
        <p:blipFill>
          <a:blip r:embed="rId2"/>
          <a:stretch/>
        </p:blipFill>
        <p:spPr>
          <a:xfrm>
            <a:off x="6312240" y="3430080"/>
            <a:ext cx="4323600" cy="2881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Migrants vs refugees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cs-CZ" sz="2400" spc="-1" strike="noStrike">
                <a:solidFill>
                  <a:srgbClr val="000000"/>
                </a:solidFill>
                <a:latin typeface="Calibri"/>
              </a:rPr>
              <a:t>MIGRANTS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TextShape 3"/>
          <p:cNvSpPr txBox="1"/>
          <p:nvPr/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They leave their country because of jobs, economic problems or education.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TextShape 4"/>
          <p:cNvSpPr txBox="1"/>
          <p:nvPr/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cs-CZ" sz="2400" spc="-1" strike="noStrike">
                <a:solidFill>
                  <a:srgbClr val="000000"/>
                </a:solidFill>
                <a:latin typeface="Calibri"/>
              </a:rPr>
              <a:t>REFUGEES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TextShape 5"/>
          <p:cNvSpPr txBox="1"/>
          <p:nvPr/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They escape because of some dangerous situations (war, famine..)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CustomShape 6"/>
          <p:cNvSpPr/>
          <p:nvPr/>
        </p:nvSpPr>
        <p:spPr>
          <a:xfrm>
            <a:off x="144360" y="176400"/>
            <a:ext cx="11838600" cy="6544800"/>
          </a:xfrm>
          <a:prstGeom prst="rect">
            <a:avLst/>
          </a:prstGeom>
          <a:noFill/>
          <a:ln w="7632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4" name="Picture 2" descr=""/>
          <p:cNvPicPr/>
          <p:nvPr/>
        </p:nvPicPr>
        <p:blipFill>
          <a:blip r:embed="rId1"/>
          <a:stretch/>
        </p:blipFill>
        <p:spPr>
          <a:xfrm>
            <a:off x="6425640" y="3768480"/>
            <a:ext cx="4621320" cy="2608560"/>
          </a:xfrm>
          <a:prstGeom prst="rect">
            <a:avLst/>
          </a:prstGeom>
          <a:ln>
            <a:noFill/>
          </a:ln>
        </p:spPr>
      </p:pic>
      <p:pic>
        <p:nvPicPr>
          <p:cNvPr id="145" name="Picture 4" descr=""/>
          <p:cNvPicPr/>
          <p:nvPr/>
        </p:nvPicPr>
        <p:blipFill>
          <a:blip r:embed="rId2"/>
          <a:stretch/>
        </p:blipFill>
        <p:spPr>
          <a:xfrm>
            <a:off x="1216800" y="3817800"/>
            <a:ext cx="3877200" cy="2584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Emigration vs immigration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cs-CZ" sz="2400" spc="-1" strike="noStrike">
                <a:solidFill>
                  <a:srgbClr val="000000"/>
                </a:solidFill>
                <a:latin typeface="Calibri"/>
              </a:rPr>
              <a:t>EMIGRATION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TextShape 3"/>
          <p:cNvSpPr txBox="1"/>
          <p:nvPr/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We go somewhere…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TextShape 4"/>
          <p:cNvSpPr txBox="1"/>
          <p:nvPr/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cs-CZ" sz="2400" spc="-1" strike="noStrike">
                <a:solidFill>
                  <a:srgbClr val="000000"/>
                </a:solidFill>
                <a:latin typeface="Calibri"/>
              </a:rPr>
              <a:t>IMMIGRATION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TextShape 5"/>
          <p:cNvSpPr txBox="1"/>
          <p:nvPr/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They come to our country…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CustomShape 6"/>
          <p:cNvSpPr/>
          <p:nvPr/>
        </p:nvSpPr>
        <p:spPr>
          <a:xfrm>
            <a:off x="144360" y="176400"/>
            <a:ext cx="11838600" cy="6544800"/>
          </a:xfrm>
          <a:prstGeom prst="rect">
            <a:avLst/>
          </a:prstGeom>
          <a:noFill/>
          <a:ln w="7632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2" name="Picture 2" descr=""/>
          <p:cNvPicPr/>
          <p:nvPr/>
        </p:nvPicPr>
        <p:blipFill>
          <a:blip r:embed="rId1"/>
          <a:stretch/>
        </p:blipFill>
        <p:spPr>
          <a:xfrm>
            <a:off x="906840" y="3029760"/>
            <a:ext cx="4569120" cy="3354120"/>
          </a:xfrm>
          <a:prstGeom prst="rect">
            <a:avLst/>
          </a:prstGeom>
          <a:ln>
            <a:noFill/>
          </a:ln>
        </p:spPr>
      </p:pic>
      <p:pic>
        <p:nvPicPr>
          <p:cNvPr id="153" name="Picture 4" descr=""/>
          <p:cNvPicPr/>
          <p:nvPr/>
        </p:nvPicPr>
        <p:blipFill>
          <a:blip r:embed="rId2"/>
          <a:stretch/>
        </p:blipFill>
        <p:spPr>
          <a:xfrm>
            <a:off x="6448320" y="3056400"/>
            <a:ext cx="4533120" cy="3327480"/>
          </a:xfrm>
          <a:prstGeom prst="rect">
            <a:avLst/>
          </a:prstGeom>
          <a:ln>
            <a:noFill/>
          </a:ln>
        </p:spPr>
      </p:pic>
      <p:sp>
        <p:nvSpPr>
          <p:cNvPr id="154" name="CustomShape 7"/>
          <p:cNvSpPr/>
          <p:nvPr/>
        </p:nvSpPr>
        <p:spPr>
          <a:xfrm flipH="1" flipV="1">
            <a:off x="1249200" y="3449160"/>
            <a:ext cx="1526400" cy="1694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c00000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CustomShape 8"/>
          <p:cNvSpPr/>
          <p:nvPr/>
        </p:nvSpPr>
        <p:spPr>
          <a:xfrm flipH="1" flipV="1">
            <a:off x="8499600" y="5142960"/>
            <a:ext cx="1492200" cy="1133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c00000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Czech Republic and refugees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57" name="Zástupný symbol pro obsah 6"/>
          <p:cNvGraphicFramePr/>
          <p:nvPr/>
        </p:nvGraphicFramePr>
        <p:xfrm>
          <a:off x="838080" y="2117520"/>
          <a:ext cx="5823000" cy="4091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58" name="CustomShape 2"/>
          <p:cNvSpPr/>
          <p:nvPr/>
        </p:nvSpPr>
        <p:spPr>
          <a:xfrm>
            <a:off x="6095880" y="2566800"/>
            <a:ext cx="3721320" cy="11876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There are our 12 legal accepted refugees….who stay here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59" name="CustomShape 3"/>
          <p:cNvSpPr/>
          <p:nvPr/>
        </p:nvSpPr>
        <p:spPr>
          <a:xfrm flipH="1">
            <a:off x="3865320" y="2542680"/>
            <a:ext cx="2229480" cy="111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160" name="CustomShape 4"/>
          <p:cNvSpPr/>
          <p:nvPr/>
        </p:nvSpPr>
        <p:spPr>
          <a:xfrm flipH="1">
            <a:off x="4980960" y="4267080"/>
            <a:ext cx="1980720" cy="157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CustomShape 5"/>
          <p:cNvSpPr/>
          <p:nvPr/>
        </p:nvSpPr>
        <p:spPr>
          <a:xfrm>
            <a:off x="6994440" y="4273920"/>
            <a:ext cx="3336480" cy="155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There are other refugees – less than 5000 continuing to other states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62" name="CustomShape 6"/>
          <p:cNvSpPr/>
          <p:nvPr/>
        </p:nvSpPr>
        <p:spPr>
          <a:xfrm>
            <a:off x="144360" y="176400"/>
            <a:ext cx="11838600" cy="6544800"/>
          </a:xfrm>
          <a:prstGeom prst="rect">
            <a:avLst/>
          </a:prstGeom>
          <a:noFill/>
          <a:ln w="7632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3" name="Picture 2" descr=""/>
          <p:cNvPicPr/>
          <p:nvPr/>
        </p:nvPicPr>
        <p:blipFill>
          <a:blip r:embed="rId2"/>
          <a:stretch/>
        </p:blipFill>
        <p:spPr>
          <a:xfrm>
            <a:off x="7999560" y="641520"/>
            <a:ext cx="2331000" cy="1555200"/>
          </a:xfrm>
          <a:prstGeom prst="rect">
            <a:avLst/>
          </a:prstGeom>
          <a:ln>
            <a:noFill/>
          </a:ln>
          <a:effectLst>
            <a:outerShdw algn="tl" blurRad="152400" dir="868217" dist="11525" kx="110000" ky="200000" rotWithShape="0" sy="9800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dir="t" rig="threeP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Minorities in Czech Republic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Vietnamese minority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Over 60 000 habitants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Good shop keepers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Clever kids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Hardworking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Delicious food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144360" y="176400"/>
            <a:ext cx="11838600" cy="6544800"/>
          </a:xfrm>
          <a:prstGeom prst="rect">
            <a:avLst/>
          </a:prstGeom>
          <a:noFill/>
          <a:ln w="7632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7" name="Picture 2" descr=""/>
          <p:cNvPicPr/>
          <p:nvPr/>
        </p:nvPicPr>
        <p:blipFill>
          <a:blip r:embed="rId1"/>
          <a:srcRect l="15882" t="0" r="6080" b="0"/>
          <a:stretch/>
        </p:blipFill>
        <p:spPr>
          <a:xfrm>
            <a:off x="5290560" y="1466280"/>
            <a:ext cx="5973120" cy="4525920"/>
          </a:xfrm>
          <a:prstGeom prst="rect">
            <a:avLst/>
          </a:prstGeom>
          <a:ln>
            <a:noFill/>
          </a:ln>
        </p:spPr>
      </p:pic>
      <p:pic>
        <p:nvPicPr>
          <p:cNvPr id="168" name="Picture 6" descr=""/>
          <p:cNvPicPr/>
          <p:nvPr/>
        </p:nvPicPr>
        <p:blipFill>
          <a:blip r:embed="rId2"/>
          <a:stretch/>
        </p:blipFill>
        <p:spPr>
          <a:xfrm>
            <a:off x="1345320" y="4228920"/>
            <a:ext cx="3313800" cy="2209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Minorities in Czech Republic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Ukraninian minority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Over 100 000 habitants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Hardworking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Typical jobs (welder, cleaner, construction,…)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144360" y="176400"/>
            <a:ext cx="11838600" cy="6544800"/>
          </a:xfrm>
          <a:prstGeom prst="rect">
            <a:avLst/>
          </a:prstGeom>
          <a:noFill/>
          <a:ln w="7632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2" name="Picture 2" descr=""/>
          <p:cNvPicPr/>
          <p:nvPr/>
        </p:nvPicPr>
        <p:blipFill>
          <a:blip r:embed="rId1"/>
          <a:stretch/>
        </p:blipFill>
        <p:spPr>
          <a:xfrm>
            <a:off x="6137280" y="3449160"/>
            <a:ext cx="5407920" cy="3039120"/>
          </a:xfrm>
          <a:prstGeom prst="rect">
            <a:avLst/>
          </a:prstGeom>
          <a:ln>
            <a:noFill/>
          </a:ln>
        </p:spPr>
      </p:pic>
      <p:pic>
        <p:nvPicPr>
          <p:cNvPr id="173" name="Picture 4" descr=""/>
          <p:cNvPicPr/>
          <p:nvPr/>
        </p:nvPicPr>
        <p:blipFill>
          <a:blip r:embed="rId2"/>
          <a:stretch/>
        </p:blipFill>
        <p:spPr>
          <a:xfrm>
            <a:off x="1019880" y="3640680"/>
            <a:ext cx="3829320" cy="2264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Minorities in Czech Republic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Russian minority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Karlovy Vary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After Velvet revolution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Wealthy Russians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144360" y="176400"/>
            <a:ext cx="11838600" cy="6544800"/>
          </a:xfrm>
          <a:prstGeom prst="rect">
            <a:avLst/>
          </a:prstGeom>
          <a:noFill/>
          <a:ln w="7632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7" name="Picture 2" descr=""/>
          <p:cNvPicPr/>
          <p:nvPr/>
        </p:nvPicPr>
        <p:blipFill>
          <a:blip r:embed="rId1"/>
          <a:srcRect l="44801" t="0" r="13094" b="0"/>
          <a:stretch/>
        </p:blipFill>
        <p:spPr>
          <a:xfrm>
            <a:off x="8572680" y="1591560"/>
            <a:ext cx="2955240" cy="4662000"/>
          </a:xfrm>
          <a:prstGeom prst="rect">
            <a:avLst/>
          </a:prstGeom>
          <a:ln>
            <a:noFill/>
          </a:ln>
        </p:spPr>
      </p:pic>
      <p:pic>
        <p:nvPicPr>
          <p:cNvPr id="178" name="Picture 4" descr=""/>
          <p:cNvPicPr/>
          <p:nvPr/>
        </p:nvPicPr>
        <p:blipFill>
          <a:blip r:embed="rId2"/>
          <a:stretch/>
        </p:blipFill>
        <p:spPr>
          <a:xfrm>
            <a:off x="3901320" y="3216600"/>
            <a:ext cx="4325040" cy="3036600"/>
          </a:xfrm>
          <a:prstGeom prst="rect">
            <a:avLst/>
          </a:prstGeom>
          <a:ln>
            <a:noFill/>
          </a:ln>
        </p:spPr>
      </p:pic>
      <p:pic>
        <p:nvPicPr>
          <p:cNvPr id="179" name="Picture 6" descr=""/>
          <p:cNvPicPr/>
          <p:nvPr/>
        </p:nvPicPr>
        <p:blipFill>
          <a:blip r:embed="rId3"/>
          <a:srcRect l="35421" t="0" r="21053" b="0"/>
          <a:stretch/>
        </p:blipFill>
        <p:spPr>
          <a:xfrm>
            <a:off x="1322640" y="3651480"/>
            <a:ext cx="2324880" cy="2566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Application>LibreOffice/6.1.4.2$Windows_X86_64 LibreOffice_project/9d0f32d1f0b509096fd65e0d4bec26ddd1938fd3</Application>
  <Words>275</Words>
  <Paragraphs>66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2018-02-06T11:51:57Z</dcterms:created>
  <dc:creator>Jandová Zuzana</dc:creator>
  <dc:description/>
  <dc:language>en-US</dc:language>
  <cp:lastModifiedBy/>
  <dcterms:modified xsi:type="dcterms:W3CDTF">2019-07-13T09:53:32Z</dcterms:modified>
  <cp:revision>22</cp:revision>
  <dc:subject/>
  <dc:title>Migration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Vlastní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16</vt:i4>
  </property>
</Properties>
</file>