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_rels/chart1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image" Target="../media/image12.jpeg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996925779534475"/>
          <c:y val="0.051415894558267"/>
          <c:w val="0.889503732981994"/>
          <c:h val="0.498173039279656"/>
        </c:manualLayout>
      </c:layout>
      <c:bar3DChart>
        <c:barDir val="col"/>
        <c:grouping val="stacked"/>
        <c:varyColors val="0"/>
        <c:ser>
          <c:idx val="0"/>
          <c:order val="0"/>
          <c:spPr>
            <a:blipFill rotWithShape="0">
              <a:blip r:embed="rId1"/>
              <a:stretch>
                <a:fillRect/>
              </a:stretch>
            </a:blipFill>
            <a:ln w="28440">
              <a:solidFill>
                <a:srgbClr val="000000"/>
              </a:solidFill>
              <a:round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5"/>
                <c:pt idx="0">
                  <c:v>Total Czech Republic</c:v>
                </c:pt>
                <c:pt idx="1">
                  <c:v>The capital city - Prague</c:v>
                </c:pt>
                <c:pt idx="2">
                  <c:v>Central Bohemian Region</c:v>
                </c:pt>
                <c:pt idx="3">
                  <c:v>South Bohemian Religion</c:v>
                </c:pt>
                <c:pt idx="4">
                  <c:v>Plzeň Religion</c:v>
                </c:pt>
                <c:pt idx="5">
                  <c:v>Karlovy Vary Religion</c:v>
                </c:pt>
                <c:pt idx="6">
                  <c:v>Ústí nad Labem Religion</c:v>
                </c:pt>
                <c:pt idx="7">
                  <c:v>Liberec Religion</c:v>
                </c:pt>
                <c:pt idx="8">
                  <c:v>Hradec Králové Religion</c:v>
                </c:pt>
                <c:pt idx="9">
                  <c:v>Pardubice Religion</c:v>
                </c:pt>
                <c:pt idx="10">
                  <c:v>Vysočina Religion</c:v>
                </c:pt>
                <c:pt idx="11">
                  <c:v>South Moravian Religion</c:v>
                </c:pt>
                <c:pt idx="12">
                  <c:v>Olomouc Religion</c:v>
                </c:pt>
                <c:pt idx="13">
                  <c:v>Zlín Religion</c:v>
                </c:pt>
                <c:pt idx="14">
                  <c:v>Moravian-Silesian Religion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5"/>
                <c:pt idx="0">
                  <c:v>42</c:v>
                </c:pt>
                <c:pt idx="1">
                  <c:v>60</c:v>
                </c:pt>
                <c:pt idx="2">
                  <c:v>44</c:v>
                </c:pt>
                <c:pt idx="3">
                  <c:v>43</c:v>
                </c:pt>
                <c:pt idx="4">
                  <c:v>41</c:v>
                </c:pt>
                <c:pt idx="5">
                  <c:v>35</c:v>
                </c:pt>
                <c:pt idx="6">
                  <c:v>38</c:v>
                </c:pt>
                <c:pt idx="7">
                  <c:v>39.5</c:v>
                </c:pt>
                <c:pt idx="8">
                  <c:v>42</c:v>
                </c:pt>
                <c:pt idx="9">
                  <c:v>40.5</c:v>
                </c:pt>
                <c:pt idx="10">
                  <c:v>40</c:v>
                </c:pt>
                <c:pt idx="11">
                  <c:v>46</c:v>
                </c:pt>
                <c:pt idx="12">
                  <c:v>42</c:v>
                </c:pt>
                <c:pt idx="13">
                  <c:v>41</c:v>
                </c:pt>
                <c:pt idx="14">
                  <c:v>40</c:v>
                </c:pt>
              </c:numCache>
            </c:numRef>
          </c:val>
        </c:ser>
        <c:gapWidth val="150"/>
        <c:shape val="cylinder"/>
        <c:axId val="40400550"/>
        <c:axId val="97604709"/>
        <c:axId val="0"/>
      </c:bar3DChart>
      <c:catAx>
        <c:axId val="40400550"/>
        <c:scaling>
          <c:orientation val="minMax"/>
        </c:scaling>
        <c:delete val="0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7604709"/>
        <c:crosses val="autoZero"/>
        <c:auto val="1"/>
        <c:lblAlgn val="ctr"/>
        <c:lblOffset val="100"/>
      </c:catAx>
      <c:valAx>
        <c:axId val="9760470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0400550"/>
        <c:crosses val="autoZero"/>
      </c:valAx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704DA2E-2F97-4BD1-A581-52C9A5443108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496A14D-0980-49AF-8CC3-3DFE27E1076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F0AD9A8-C50B-42D6-9E9E-16D57D03078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CCBEE0B-A9F5-460D-BCD7-FA884882ACA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97B9A51-6B72-4172-BF96-0D5B9279A1E4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4656703-B315-408A-8263-40D281785A0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4A0B4C2-4385-4A9F-9437-634B93B94F91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0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4DA20EB-3E36-443F-87B7-5266D3CC2CC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28200" y="454680"/>
            <a:ext cx="788616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Fai clic per modificare il formato del testo del titolo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28200" y="1825560"/>
            <a:ext cx="78861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Fai clic per modificare il formato del testo della struttura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Secondo livello struttura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Terzo livello struttura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Quarto livello struttura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Quinto livello struttura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Sesto livello struttura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Settimo livello struttura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4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zpravy.aktualne.cz/ekonomika/kde-se-v-cesku-zije-nejlepe-velke-porovnani-kraju-podle-24-k/r~56723dfad18711e5aa720025900fea04/?redirected=1549821212" TargetMode="External"/><Relationship Id="rId2" Type="http://schemas.openxmlformats.org/officeDocument/2006/relationships/hyperlink" Target="https://www.czso.cz/documents/10180/20536250/17023214.pdf/7545a15a-8565-458b-b4e3-e8bf43255b12?version=1.1" TargetMode="External"/><Relationship Id="rId3" Type="http://schemas.openxmlformats.org/officeDocument/2006/relationships/hyperlink" Target="https://www.czso.cz/csu/czso/vysokoskolaku-rapidne-pribyva" TargetMode="External"/><Relationship Id="rId4" Type="http://schemas.openxmlformats.org/officeDocument/2006/relationships/hyperlink" Target="https://eprehledy.cz/kraje_pocet_obyvatel_hruba_mzda_nezamestnanost.php" TargetMode="External"/><Relationship Id="rId5" Type="http://schemas.openxmlformats.org/officeDocument/2006/relationships/hyperlink" Target="https://www.idnes.cz/ostrava/zpravy/zraneny-houbar-mel-v-krvi-8-83-promile-alkoholu-rekord-alkohol-opilec.A180924_082015_ostrava-zpravy_jog" TargetMode="External"/><Relationship Id="rId6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cs.wikipedia.org/wiki/Univerzita_Karlova" TargetMode="External"/><Relationship Id="rId2" Type="http://schemas.openxmlformats.org/officeDocument/2006/relationships/hyperlink" Target="https://cs.wikipedia.org/wiki/Univerzita_Palack%C3%A9ho_v_Olomouci" TargetMode="External"/><Relationship Id="rId3" Type="http://schemas.openxmlformats.org/officeDocument/2006/relationships/hyperlink" Target="https://cs.wikipedia.org/wiki/Masarykova_univerzita" TargetMode="External"/><Relationship Id="rId4" Type="http://schemas.openxmlformats.org/officeDocument/2006/relationships/hyperlink" Target="https://www.novinky.cz/zena/styl/461607-dohady-kolem-konopi-aneb-povolit-ci-nepovolit-jeho-pestovani.html" TargetMode="External"/><Relationship Id="rId5" Type="http://schemas.openxmlformats.org/officeDocument/2006/relationships/hyperlink" Target="http://www.drogy-about.estranky.cz/" TargetMode="External"/><Relationship Id="rId6" Type="http://schemas.openxmlformats.org/officeDocument/2006/relationships/hyperlink" Target="https://www.waterdistillers.eu/15-alkohol-a-rizika" TargetMode="External"/><Relationship Id="rId7" Type="http://schemas.openxmlformats.org/officeDocument/2006/relationships/hyperlink" Target="https://nakup.itesco.cz/groceries/cs-CZ/products/2001005116299" TargetMode="External"/><Relationship Id="rId8" Type="http://schemas.openxmlformats.org/officeDocument/2006/relationships/hyperlink" Target="https://www.akcniceny.cz/akce/bozkov-original-tuzemsky-37-5-1l/" TargetMode="External"/><Relationship Id="rId9" Type="http://schemas.openxmlformats.org/officeDocument/2006/relationships/hyperlink" Target="https://www.prazdroj.cz/en/brands" TargetMode="External"/><Relationship Id="rId10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42640" y="1122480"/>
            <a:ext cx="6857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45684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4237920" y="3227400"/>
            <a:ext cx="4357440" cy="308196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2"/>
          <a:stretch/>
        </p:blipFill>
        <p:spPr>
          <a:xfrm>
            <a:off x="365760" y="752040"/>
            <a:ext cx="4911840" cy="263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HOW MUCH DO YOU GET?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9" name="Table 2"/>
          <p:cNvGraphicFramePr/>
          <p:nvPr/>
        </p:nvGraphicFramePr>
        <p:xfrm>
          <a:off x="1475640" y="2061000"/>
          <a:ext cx="6095520" cy="244800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10065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First 2 months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65 % of your salary from your last employment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10065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 2 months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50 % of your salary from your last employment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10065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Till the end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45 % of your salary from your last employment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transition>
    <p:pull dir="r"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UNIVERSITY EDUCATION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The best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Prague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60 %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The worst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Karlovy Vary Region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35 %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917640" y="3357000"/>
            <a:ext cx="36482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The best universities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496080" y="4077000"/>
            <a:ext cx="46368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Charles University - Prague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Masaryk University - Brno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Palacký University - Olomouc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67" name="Obrázek 8" descr=""/>
          <p:cNvPicPr/>
          <p:nvPr/>
        </p:nvPicPr>
        <p:blipFill>
          <a:blip r:embed="rId1"/>
          <a:stretch/>
        </p:blipFill>
        <p:spPr>
          <a:xfrm>
            <a:off x="5076000" y="3501000"/>
            <a:ext cx="1235520" cy="1235520"/>
          </a:xfrm>
          <a:prstGeom prst="rect">
            <a:avLst/>
          </a:prstGeom>
          <a:ln>
            <a:noFill/>
          </a:ln>
        </p:spPr>
      </p:pic>
      <p:pic>
        <p:nvPicPr>
          <p:cNvPr id="268" name="Obrázek 9" descr=""/>
          <p:cNvPicPr/>
          <p:nvPr/>
        </p:nvPicPr>
        <p:blipFill>
          <a:blip r:embed="rId2"/>
          <a:stretch/>
        </p:blipFill>
        <p:spPr>
          <a:xfrm>
            <a:off x="7092360" y="3429000"/>
            <a:ext cx="1439640" cy="1439640"/>
          </a:xfrm>
          <a:prstGeom prst="rect">
            <a:avLst/>
          </a:prstGeom>
          <a:ln>
            <a:noFill/>
          </a:ln>
        </p:spPr>
      </p:pic>
      <p:pic>
        <p:nvPicPr>
          <p:cNvPr id="269" name="Obrázek 10" descr=""/>
          <p:cNvPicPr/>
          <p:nvPr/>
        </p:nvPicPr>
        <p:blipFill>
          <a:blip r:embed="rId3"/>
          <a:stretch/>
        </p:blipFill>
        <p:spPr>
          <a:xfrm>
            <a:off x="5940000" y="5085360"/>
            <a:ext cx="1743120" cy="1511280"/>
          </a:xfrm>
          <a:prstGeom prst="rect">
            <a:avLst/>
          </a:prstGeom>
          <a:ln>
            <a:noFill/>
          </a:ln>
        </p:spPr>
      </p:pic>
      <p:sp>
        <p:nvSpPr>
          <p:cNvPr id="270" name="CustomShape 8"/>
          <p:cNvSpPr/>
          <p:nvPr/>
        </p:nvSpPr>
        <p:spPr>
          <a:xfrm>
            <a:off x="827640" y="4149000"/>
            <a:ext cx="273600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9"/>
          <p:cNvSpPr/>
          <p:nvPr/>
        </p:nvSpPr>
        <p:spPr>
          <a:xfrm>
            <a:off x="827640" y="4581000"/>
            <a:ext cx="273600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10"/>
          <p:cNvSpPr/>
          <p:nvPr/>
        </p:nvSpPr>
        <p:spPr>
          <a:xfrm>
            <a:off x="827640" y="5013000"/>
            <a:ext cx="259200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push dir="u"/>
  </p:transition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2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3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3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UNIVERSITY EDUCATION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8" name="Graf 9"/>
          <p:cNvGraphicFramePr/>
          <p:nvPr/>
        </p:nvGraphicFramePr>
        <p:xfrm>
          <a:off x="395640" y="1700640"/>
          <a:ext cx="8196840" cy="551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slow">
    <p:fade thruBlk="true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67640" y="-17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DRUGS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80" name="Table 2"/>
          <p:cNvGraphicFramePr/>
          <p:nvPr/>
        </p:nvGraphicFramePr>
        <p:xfrm>
          <a:off x="1403640" y="692640"/>
          <a:ext cx="6095520" cy="593316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REGION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USERS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Prague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10 950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Bohemian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1 550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Moravian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3 350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Karlovy Vary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1 150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Vysočina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Hradec Králové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1 050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Liberec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Moravian-Silesian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2 800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1 450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Pardubice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Pilsen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1 850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Bohemian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3 350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Ústí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4 200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Zlín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1 550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11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35 100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transition spd="slow">
    <p:pull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349920" y="620640"/>
            <a:ext cx="425448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Our region = Pilsen Region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Pervitin – 60 %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Heroin – 18 %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Cannabis – 17 %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Others – 5 %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82" name="Obrázek 4" descr=""/>
          <p:cNvPicPr/>
          <p:nvPr/>
        </p:nvPicPr>
        <p:blipFill>
          <a:blip r:embed="rId1"/>
          <a:stretch/>
        </p:blipFill>
        <p:spPr>
          <a:xfrm>
            <a:off x="467640" y="3861000"/>
            <a:ext cx="3450960" cy="1944000"/>
          </a:xfrm>
          <a:prstGeom prst="rect">
            <a:avLst/>
          </a:prstGeom>
          <a:ln>
            <a:noFill/>
          </a:ln>
        </p:spPr>
      </p:pic>
      <p:pic>
        <p:nvPicPr>
          <p:cNvPr id="283" name="Obrázek 5" descr=""/>
          <p:cNvPicPr/>
          <p:nvPr/>
        </p:nvPicPr>
        <p:blipFill>
          <a:blip r:embed="rId2"/>
          <a:stretch/>
        </p:blipFill>
        <p:spPr>
          <a:xfrm>
            <a:off x="5364000" y="836640"/>
            <a:ext cx="3198240" cy="2088000"/>
          </a:xfrm>
          <a:prstGeom prst="rect">
            <a:avLst/>
          </a:prstGeom>
          <a:ln>
            <a:noFill/>
          </a:ln>
        </p:spPr>
      </p:pic>
      <p:pic>
        <p:nvPicPr>
          <p:cNvPr id="284" name="Obrázek 6" descr=""/>
          <p:cNvPicPr/>
          <p:nvPr/>
        </p:nvPicPr>
        <p:blipFill>
          <a:blip r:embed="rId3"/>
          <a:stretch/>
        </p:blipFill>
        <p:spPr>
          <a:xfrm>
            <a:off x="5364000" y="3501000"/>
            <a:ext cx="2619000" cy="285732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ALCOHOL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437400" y="1484640"/>
            <a:ext cx="7244280" cy="33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We‘re second the biggest consumers of alcohol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16 liters on a head per year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Record – in Ostrava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8,83 ‰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287" name="Obrázek 3" descr=""/>
          <p:cNvPicPr/>
          <p:nvPr/>
        </p:nvPicPr>
        <p:blipFill>
          <a:blip r:embed="rId1"/>
          <a:stretch/>
        </p:blipFill>
        <p:spPr>
          <a:xfrm>
            <a:off x="4500000" y="3357000"/>
            <a:ext cx="4047480" cy="2736000"/>
          </a:xfrm>
          <a:prstGeom prst="rect">
            <a:avLst/>
          </a:prstGeom>
          <a:ln>
            <a:noFill/>
          </a:ln>
        </p:spPr>
      </p:pic>
    </p:spTree>
  </p:cSld>
  <p:transition spd="slow">
    <p:pull dir="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67640" y="54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Do you know this Czech alcohol?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Obrázek 2" descr=""/>
          <p:cNvPicPr/>
          <p:nvPr/>
        </p:nvPicPr>
        <p:blipFill>
          <a:blip r:embed="rId1"/>
          <a:stretch/>
        </p:blipFill>
        <p:spPr>
          <a:xfrm>
            <a:off x="395640" y="2853000"/>
            <a:ext cx="2808000" cy="2808000"/>
          </a:xfrm>
          <a:prstGeom prst="rect">
            <a:avLst/>
          </a:prstGeom>
          <a:ln>
            <a:noFill/>
          </a:ln>
        </p:spPr>
      </p:pic>
      <p:sp>
        <p:nvSpPr>
          <p:cNvPr id="290" name="CustomShape 2"/>
          <p:cNvSpPr/>
          <p:nvPr/>
        </p:nvSpPr>
        <p:spPr>
          <a:xfrm>
            <a:off x="1115640" y="4005000"/>
            <a:ext cx="1439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1" name="Obrázek 4" descr=""/>
          <p:cNvPicPr/>
          <p:nvPr/>
        </p:nvPicPr>
        <p:blipFill>
          <a:blip r:embed="rId2"/>
          <a:stretch/>
        </p:blipFill>
        <p:spPr>
          <a:xfrm>
            <a:off x="3348000" y="2709000"/>
            <a:ext cx="2564640" cy="2952000"/>
          </a:xfrm>
          <a:prstGeom prst="rect">
            <a:avLst/>
          </a:prstGeom>
          <a:ln>
            <a:noFill/>
          </a:ln>
        </p:spPr>
      </p:pic>
      <p:sp>
        <p:nvSpPr>
          <p:cNvPr id="292" name="CustomShape 3"/>
          <p:cNvSpPr/>
          <p:nvPr/>
        </p:nvSpPr>
        <p:spPr>
          <a:xfrm>
            <a:off x="3924000" y="4005000"/>
            <a:ext cx="1511640" cy="431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3" name="Obrázek 6" descr=""/>
          <p:cNvPicPr/>
          <p:nvPr/>
        </p:nvPicPr>
        <p:blipFill>
          <a:blip r:embed="rId3"/>
          <a:stretch/>
        </p:blipFill>
        <p:spPr>
          <a:xfrm>
            <a:off x="6084000" y="2853000"/>
            <a:ext cx="2592000" cy="2902680"/>
          </a:xfrm>
          <a:prstGeom prst="rect">
            <a:avLst/>
          </a:prstGeom>
          <a:ln>
            <a:noFill/>
          </a:ln>
        </p:spPr>
      </p:pic>
      <p:sp>
        <p:nvSpPr>
          <p:cNvPr id="294" name="CustomShape 4"/>
          <p:cNvSpPr/>
          <p:nvPr/>
        </p:nvSpPr>
        <p:spPr>
          <a:xfrm>
            <a:off x="5940000" y="4365000"/>
            <a:ext cx="1295640" cy="359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5"/>
          <p:cNvSpPr/>
          <p:nvPr/>
        </p:nvSpPr>
        <p:spPr>
          <a:xfrm>
            <a:off x="6588360" y="3069000"/>
            <a:ext cx="359640" cy="215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>
    <p:dissolve/>
  </p:transition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4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5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5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5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0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6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1290600" y="764640"/>
            <a:ext cx="6562440" cy="6562440"/>
          </a:xfrm>
          <a:prstGeom prst="rect">
            <a:avLst/>
          </a:prstGeom>
          <a:ln>
            <a:noFill/>
          </a:ln>
        </p:spPr>
      </p:pic>
      <p:sp>
        <p:nvSpPr>
          <p:cNvPr id="297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THANK YOU FOR YOUR ATTENTION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randomBar dir="vert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SOURCES 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683640" y="1700640"/>
            <a:ext cx="7776360" cy="42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Kde se v Česku žije nejlépe? Velké porovnání krajů podle 24 kritérií. 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Aktuálně.cz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[online]. 2019,   15.2.2016 [cit. 2019-02-10]. Dostupné z: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https://zpravy.aktualne.cz/ekonomika/kde-se-v-cesku-zije-nejlepe-velke-porovnani-kraju-podle-24-k/r~56723dfad18711e5aa720025900fea04/?redirected=1549821212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LIDÉ A SPOLEČNOST: ÚROVEŇ VZDĚLÁNÍ OBYVATELSTVA PODLE VÝSLEDKŮ SČÍTÁNÍ LIDU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[online]. Praha, 2014 [cit. 2019-02-10]. Dostupné z: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https://www.czso.cz/documents/10180/20536250/17023214.pdf/7545a15a-8565-458b-b4e3-e8bf43255b12?version=1.1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Vysokoškoláků rapidně přibývá. 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Český statistický úřad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[online]. 2019, 3.11.2016 [cit. 2019-02-10]. Dostupné z: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https://www.czso.cz/csu/czso/vysokoskolaku-rapidne-pribyva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Kraje v ČR a počet obyvatel, průměrná mzda a nezaměstnanost. 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Epřehledy.cz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[online]. https://eprehledy.cz/index.php, 2016 [cit. 2019-02-10]. Dostupné z: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https://eprehledy.cz/kraje_pocet_obyvatel_hruba_mzda_nezamestnanost.php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Zraněný houbař měl v krvi 8,83 promile alkoholu. Pil jsem jen pivo, tvrdil Zdroj: https://www.idnes.cz/ostrava/zpravy/zraneny-houbar-mel-v-krvi-8-83-promile-alkoholu-rekord-alkohol-opilec.A180924_082015_ostrava-zpravy_jog. </a:t>
            </a:r>
            <a:r>
              <a:rPr b="0" i="1" lang="en-US" sz="1400" spc="-1" strike="noStrike">
                <a:solidFill>
                  <a:srgbClr val="000000"/>
                </a:solidFill>
                <a:latin typeface="Calibri"/>
              </a:rPr>
              <a:t>IDNES.cz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[online]. 2019, 24.9.2018 [cit. 2019-02-10]. Dostupné z: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https://www.idnes.cz/ostrava/zpravy/zraneny-houbar-mel-v-krvi-8-83-promile-alkoholu-rekord-alkohol-opilec.A180924_082015_ostrava-zpravy_jog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SOURCES OF PHOTOS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83640" y="1700640"/>
            <a:ext cx="7776360" cy="374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Univerzita Karlova.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Wikipedia: the free encyclopedia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San Francisco (CA): Wikimedia Foundation, 2019, 17.1.2019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https://cs.wikipedia.org/wiki/Univerzita_Karlova#/media/File:Charles-University-symbol-4.png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Univerzita Palackého v Olomouci.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Wikipedia: the free encyclopedia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San Francisco (CA): Wikimedia Foundation, 2019, 29.11.2018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https://cs.wikipedia.org/wiki/Univerzita_Palack%C3%A9ho_v_Olomouci#/media/File:Univerzita_Palack%C3%A9ho_v_Olomouci_-_logo.png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Masarykova univerzita.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Wikipedia: the free encyclopedia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San Francisco (CA): Wikimedia Foundation, 2019, 25.1.2019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https://cs.wikipedia.org/wiki/Masarykova_univerzita#/media/File:Logo_Masaryk_University.svg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Dohady kolem konopí aneb Povolit či nepovolit jeho pěstování.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Novinky.cz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2019, 28.1.2018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https://www.novinky.cz/zena/styl/461607-dohady-kolem-konopi-aneb-povolit-ci-nepovolit-jeho-pestovani.html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O drogách.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O drogách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2019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http://www.drogy-about.estranky.cz/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ALKOHOL A RIZIKA: VÍTE, ŽE PLNÍCÍ SADY OBSAHUJÍ ALKOHOL?.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Water distillers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https://www.waterdistillers.eu/15-alkohol-a-rizika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Becherovka Original bylinný likér 50cl.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TESCO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2019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https://nakup.itesco.cz/groceries/cs-CZ/products/2001005116299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Božkov Originál Tuzemský 37,5 % 1l. 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Akčníceny.cz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2019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https://www.akcniceny.cz/akce/bozkov-original-tuzemsky-37-5-1l/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In: </a:t>
            </a:r>
            <a:r>
              <a:rPr b="0" i="1" lang="en-US" sz="1200" spc="-1" strike="noStrike">
                <a:solidFill>
                  <a:srgbClr val="000000"/>
                </a:solidFill>
                <a:latin typeface="Calibri"/>
              </a:rPr>
              <a:t>Plzeňský Prazdroj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 [online]. 2019 [cit. 2019-02-10]. Dostupné z: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https://www.prazdroj.cz/en/brands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 descr=""/>
          <p:cNvPicPr/>
          <p:nvPr/>
        </p:nvPicPr>
        <p:blipFill>
          <a:blip r:embed="rId1">
            <a:lum bright="20000"/>
          </a:blip>
          <a:stretch/>
        </p:blipFill>
        <p:spPr>
          <a:xfrm>
            <a:off x="-828720" y="0"/>
            <a:ext cx="10766520" cy="7173000"/>
          </a:xfrm>
          <a:prstGeom prst="rect">
            <a:avLst/>
          </a:prstGeom>
          <a:ln>
            <a:noFill/>
          </a:ln>
        </p:spPr>
      </p:pic>
      <p:sp>
        <p:nvSpPr>
          <p:cNvPr id="2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6000" spc="-1" strike="noStrike">
                <a:solidFill>
                  <a:srgbClr val="000000"/>
                </a:solidFill>
                <a:latin typeface="Ink Free"/>
              </a:rPr>
              <a:t>ATTITUDES OF OUR REGIONS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 Czech Republic</a:t>
            </a:r>
            <a:endParaRPr b="0" lang="en-US" sz="2400" spc="-1" strike="noStrike">
              <a:latin typeface="Arial"/>
            </a:endParaRPr>
          </a:p>
        </p:txBody>
      </p:sp>
    </p:spTree>
  </p:cSld>
  <p:transition spd="slow">
    <p:newsflash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Obrázek 1" descr=""/>
          <p:cNvPicPr/>
          <p:nvPr/>
        </p:nvPicPr>
        <p:blipFill>
          <a:blip r:embed="rId1"/>
          <a:stretch/>
        </p:blipFill>
        <p:spPr>
          <a:xfrm>
            <a:off x="971640" y="332640"/>
            <a:ext cx="7236000" cy="41101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2013840" y="5301360"/>
            <a:ext cx="57402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13 regions + the capital city – Prague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3 parts – Bohemia, Moravia, Silesia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randomBar dir="vert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THE BEST LIVING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61120" y="1628640"/>
            <a:ext cx="7421400" cy="164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 Prague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Because of doctors, long average age, good jobs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!BUT!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There is a big criminality and air pollution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216" name="Obrázek 4" descr=""/>
          <p:cNvPicPr/>
          <p:nvPr/>
        </p:nvPicPr>
        <p:blipFill>
          <a:blip r:embed="rId1"/>
          <a:stretch/>
        </p:blipFill>
        <p:spPr>
          <a:xfrm>
            <a:off x="2428920" y="3933000"/>
            <a:ext cx="4285800" cy="255240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 flipV="1">
            <a:off x="2267640" y="5012280"/>
            <a:ext cx="1583640" cy="71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1768320" y="5661360"/>
            <a:ext cx="82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Prague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pull dir="u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THE WORST LIVING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44960" y="1917000"/>
            <a:ext cx="814104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Moravian-Silesian Region, Ústí Region, Olomouc Region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Because of the biggest mortality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Big unemployment (Ústí Region – 8 %)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Ústí Region – the weak economy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21" name="Obrázek 3" descr=""/>
          <p:cNvPicPr/>
          <p:nvPr/>
        </p:nvPicPr>
        <p:blipFill>
          <a:blip r:embed="rId1"/>
          <a:stretch/>
        </p:blipFill>
        <p:spPr>
          <a:xfrm>
            <a:off x="2411640" y="3861000"/>
            <a:ext cx="4285800" cy="255240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 flipH="1">
            <a:off x="6443640" y="4725000"/>
            <a:ext cx="64764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2771640" y="4005000"/>
            <a:ext cx="43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5"/>
          <p:cNvSpPr/>
          <p:nvPr/>
        </p:nvSpPr>
        <p:spPr>
          <a:xfrm flipH="1">
            <a:off x="5651280" y="4077000"/>
            <a:ext cx="143640" cy="57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2346480" y="3717000"/>
            <a:ext cx="122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Ústí Region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5158440" y="3789000"/>
            <a:ext cx="1711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Olomouc Region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6242400" y="4365000"/>
            <a:ext cx="251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Moravian-Silesian Region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 thruBlk="true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SALARIES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Highest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Prague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Average – 35 000 Kč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Lowest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Karlovy Vary Region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Average – 23 000 Kč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879120" y="3645000"/>
            <a:ext cx="7416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Average salary in the Czech Republic – 26 000 Kč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4" name="Obrázek 9" descr=""/>
          <p:cNvPicPr/>
          <p:nvPr/>
        </p:nvPicPr>
        <p:blipFill>
          <a:blip r:embed="rId1"/>
          <a:stretch/>
        </p:blipFill>
        <p:spPr>
          <a:xfrm>
            <a:off x="2195640" y="4305240"/>
            <a:ext cx="4285800" cy="2552400"/>
          </a:xfrm>
          <a:prstGeom prst="rect">
            <a:avLst/>
          </a:prstGeom>
          <a:ln>
            <a:noFill/>
          </a:ln>
        </p:spPr>
      </p:pic>
      <p:sp>
        <p:nvSpPr>
          <p:cNvPr id="235" name="CustomShape 7"/>
          <p:cNvSpPr/>
          <p:nvPr/>
        </p:nvSpPr>
        <p:spPr>
          <a:xfrm flipV="1">
            <a:off x="1691640" y="5300640"/>
            <a:ext cx="79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8"/>
          <p:cNvSpPr/>
          <p:nvPr/>
        </p:nvSpPr>
        <p:spPr>
          <a:xfrm>
            <a:off x="262800" y="5589360"/>
            <a:ext cx="2014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Karlovy Vary Region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9"/>
          <p:cNvSpPr/>
          <p:nvPr/>
        </p:nvSpPr>
        <p:spPr>
          <a:xfrm flipH="1">
            <a:off x="3779280" y="4509000"/>
            <a:ext cx="1367640" cy="71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10"/>
          <p:cNvSpPr/>
          <p:nvPr/>
        </p:nvSpPr>
        <p:spPr>
          <a:xfrm>
            <a:off x="5152680" y="4221000"/>
            <a:ext cx="82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Prague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11"/>
          <p:cNvSpPr/>
          <p:nvPr/>
        </p:nvSpPr>
        <p:spPr>
          <a:xfrm>
            <a:off x="2206800" y="3141000"/>
            <a:ext cx="1418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1400 €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0" name="CustomShape 12"/>
          <p:cNvSpPr/>
          <p:nvPr/>
        </p:nvSpPr>
        <p:spPr>
          <a:xfrm>
            <a:off x="6238080" y="3141000"/>
            <a:ext cx="12387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920 €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41" name="CustomShape 13"/>
          <p:cNvSpPr/>
          <p:nvPr/>
        </p:nvSpPr>
        <p:spPr>
          <a:xfrm>
            <a:off x="6455520" y="4149000"/>
            <a:ext cx="1418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1040 €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push dir="d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UNEMPLOYMENT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Highest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Ústí Region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8 %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Lowest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Prague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3 %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CustomShape 6"/>
          <p:cNvSpPr/>
          <p:nvPr/>
        </p:nvSpPr>
        <p:spPr>
          <a:xfrm>
            <a:off x="729720" y="3573000"/>
            <a:ext cx="7621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Average unemployment in the Czech Republic – 4 %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48" name="Obrázek 7" descr=""/>
          <p:cNvPicPr/>
          <p:nvPr/>
        </p:nvPicPr>
        <p:blipFill>
          <a:blip r:embed="rId1"/>
          <a:stretch/>
        </p:blipFill>
        <p:spPr>
          <a:xfrm>
            <a:off x="2411640" y="4077000"/>
            <a:ext cx="4285800" cy="2552400"/>
          </a:xfrm>
          <a:prstGeom prst="rect">
            <a:avLst/>
          </a:prstGeom>
          <a:ln>
            <a:noFill/>
          </a:ln>
        </p:spPr>
      </p:pic>
      <p:sp>
        <p:nvSpPr>
          <p:cNvPr id="249" name="CustomShape 7"/>
          <p:cNvSpPr/>
          <p:nvPr/>
        </p:nvSpPr>
        <p:spPr>
          <a:xfrm>
            <a:off x="2411640" y="4365000"/>
            <a:ext cx="791640" cy="21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8"/>
          <p:cNvSpPr/>
          <p:nvPr/>
        </p:nvSpPr>
        <p:spPr>
          <a:xfrm flipV="1">
            <a:off x="2339640" y="5156640"/>
            <a:ext cx="1439640" cy="115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9"/>
          <p:cNvSpPr/>
          <p:nvPr/>
        </p:nvSpPr>
        <p:spPr>
          <a:xfrm>
            <a:off x="1912320" y="6237360"/>
            <a:ext cx="82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Prague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CustomShape 10"/>
          <p:cNvSpPr/>
          <p:nvPr/>
        </p:nvSpPr>
        <p:spPr>
          <a:xfrm>
            <a:off x="1194480" y="4149000"/>
            <a:ext cx="122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Ústí Region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cover dir="u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Table 1"/>
          <p:cNvGraphicFramePr/>
          <p:nvPr/>
        </p:nvGraphicFramePr>
        <p:xfrm>
          <a:off x="1026000" y="332640"/>
          <a:ext cx="7091640" cy="5546520"/>
        </p:xfrm>
        <a:graphic>
          <a:graphicData uri="http://schemas.openxmlformats.org/drawingml/2006/table">
            <a:tbl>
              <a:tblPr/>
              <a:tblGrid>
                <a:gridCol w="2363760"/>
                <a:gridCol w="2363760"/>
                <a:gridCol w="2364120"/>
              </a:tblGrid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REGION</a:t>
                      </a:r>
                      <a:endParaRPr b="0" lang="en-US" sz="1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SALARY</a:t>
                      </a:r>
                      <a:endParaRPr b="0" lang="en-US" sz="1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UNEMPLOYMENT</a:t>
                      </a:r>
                      <a:endParaRPr b="0" lang="en-US" sz="1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Prague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35 187 Kč (1 407 €)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3,26 %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Bohemian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24 835 Kč (993 €)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4,43 %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Moravian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26 629 Kč (1 065 €)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6,06 %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Karlovy Vary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23 612 Kč (944 €)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5,35 %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Vysočina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25 222 Kč (1 008 €)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5,07 %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Hradec Králové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25 140 Kč (1 005 €)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3,72 %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Liberec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25 622 Kč (1 024 €)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5,16 %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Moravian-Silesian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25 171 Kč (1006 €)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7,30 %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Olomouc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24 666 Kč (986 €)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5,98 %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Pardubice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24 707 Kč (988 €)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4,04 %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Pilsen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26 498 Kč (1 059 €)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3,49 %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Bohemian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27 730 Kč (1 109 €)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4,27 %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Ústí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25 148 Kč (1 005 €)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7,79 %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4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Zlín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24 342 Kč (973 €)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4,93 %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transition spd="slow">
    <p:fade thruBlk="true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000000"/>
                </a:solidFill>
                <a:latin typeface="Calibri"/>
              </a:rPr>
              <a:t>UNEMPLOYMENT COMPENSATION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68640" y="1917000"/>
            <a:ext cx="74790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Apply to 3 working days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Have permanent residence in the Czech Republic</a:t>
            </a:r>
            <a:endParaRPr b="0" lang="en-U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You can‘t refuse their proposal of work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02480" y="3501000"/>
            <a:ext cx="1193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Support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57" name="Table 4"/>
          <p:cNvGraphicFramePr/>
          <p:nvPr/>
        </p:nvGraphicFramePr>
        <p:xfrm>
          <a:off x="1619640" y="4149000"/>
          <a:ext cx="6095520" cy="148284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AGE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HOW LONG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up to 50 years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 months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50-55 years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months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over 55 years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 months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transition spd="slow">
    <p:pull dir="l"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Application>LibreOffice/6.1.4.2$Windows_X86_64 LibreOffice_project/9d0f32d1f0b509096fd65e0d4bec26ddd1938fd3</Application>
  <Words>561</Words>
  <Paragraphs>180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2019-02-08T13:00:54Z</dcterms:created>
  <dc:creator>uzivatel</dc:creator>
  <dc:description/>
  <dc:language>en-US</dc:language>
  <cp:lastModifiedBy/>
  <dcterms:modified xsi:type="dcterms:W3CDTF">2019-07-13T10:03:50Z</dcterms:modified>
  <cp:revision>73</cp:revision>
  <dc:subject/>
  <dc:title>ATTITUDES OF OUR RELIGIONS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