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Obrázek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Obrázek 7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Obrázek 11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2" name="Obrázek 11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accent1"/>
          </a:solidFill>
          <a:ln w="126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978560" y="3733560"/>
            <a:ext cx="8229600" cy="36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31120" y="243720"/>
            <a:ext cx="11723760" cy="6377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4800" cy="135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280" cy="40377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t4hOxw7EiePpW34E3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398600" y="1362600"/>
            <a:ext cx="950904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85000"/>
              </a:lnSpc>
            </a:pPr>
            <a:r>
              <a:rPr lang="cs-CZ" sz="96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EUROPEAN UNION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9272880" y="5950080"/>
            <a:ext cx="2556000" cy="57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Babora Frančíková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Antonín Suk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6"/>
          <p:cNvPicPr/>
          <p:nvPr/>
        </p:nvPicPr>
        <p:blipFill>
          <a:blip r:embed="rId2"/>
          <a:stretch/>
        </p:blipFill>
        <p:spPr>
          <a:xfrm>
            <a:off x="4581360" y="3787200"/>
            <a:ext cx="2868840" cy="2868840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1" y="4716202"/>
            <a:ext cx="1812758" cy="18127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8" y="370232"/>
            <a:ext cx="3896581" cy="85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80600" y="683280"/>
            <a:ext cx="11298600" cy="136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EUROPEAN ECONOMIC COMUNITY, EURATOM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094560" y="2415240"/>
            <a:ext cx="6293160" cy="27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1958 </a:t>
            </a:r>
            <a:r>
              <a:rPr lang="cs-CZ" sz="2400" b="0" u="sng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EEC</a:t>
            </a:r>
            <a:r>
              <a:rPr lang="cs-CZ" sz="2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0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 set free trade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1957 </a:t>
            </a:r>
            <a:r>
              <a:rPr lang="cs-CZ" sz="2400" b="0" u="sng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Euratom</a:t>
            </a:r>
            <a:r>
              <a:rPr lang="cs-CZ" sz="2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0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 peaceful use of atomic energy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Concluded in 1967: </a:t>
            </a:r>
            <a:r>
              <a:rPr lang="cs-CZ" sz="2400" b="0" u="sng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European Communities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474920" y="609480"/>
            <a:ext cx="915948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ANOTHER MAJOR ESTABLISHMENTS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950480" y="1844280"/>
            <a:ext cx="835524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1958 – European bank of investment (later European central bank)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1979 – ECU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1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Currency for transactions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1985 - Schengen Agreement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1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Free borders among members, protection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1993 - Maastricht Treaty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1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Free move for people, commodities and money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1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Also EURO was aprooved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1999 - EURO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976680" y="2451960"/>
            <a:ext cx="268416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1952 - 1958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Obrázek 140"/>
          <p:cNvPicPr/>
          <p:nvPr/>
        </p:nvPicPr>
        <p:blipFill>
          <a:blip r:embed="rId2"/>
          <a:stretch/>
        </p:blipFill>
        <p:spPr>
          <a:xfrm>
            <a:off x="3640680" y="256320"/>
            <a:ext cx="8296560" cy="634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474920" y="2523240"/>
            <a:ext cx="114588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1973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Obrázek 142"/>
          <p:cNvPicPr/>
          <p:nvPr/>
        </p:nvPicPr>
        <p:blipFill>
          <a:blip r:embed="rId2"/>
          <a:stretch/>
        </p:blipFill>
        <p:spPr>
          <a:xfrm>
            <a:off x="3617640" y="264600"/>
            <a:ext cx="8287920" cy="633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343520" y="2495880"/>
            <a:ext cx="112356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1981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Obrázek 144"/>
          <p:cNvPicPr/>
          <p:nvPr/>
        </p:nvPicPr>
        <p:blipFill>
          <a:blip r:embed="rId2"/>
          <a:stretch/>
        </p:blipFill>
        <p:spPr>
          <a:xfrm>
            <a:off x="3668040" y="266400"/>
            <a:ext cx="8271000" cy="632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095480" y="2571480"/>
            <a:ext cx="123804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1986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Obrázek 146"/>
          <p:cNvPicPr/>
          <p:nvPr/>
        </p:nvPicPr>
        <p:blipFill>
          <a:blip r:embed="rId2"/>
          <a:stretch/>
        </p:blipFill>
        <p:spPr>
          <a:xfrm>
            <a:off x="3609720" y="247320"/>
            <a:ext cx="8308440" cy="635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066680" y="2552400"/>
            <a:ext cx="119016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1995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Obrázek 148"/>
          <p:cNvPicPr/>
          <p:nvPr/>
        </p:nvPicPr>
        <p:blipFill>
          <a:blip r:embed="rId2"/>
          <a:stretch/>
        </p:blipFill>
        <p:spPr>
          <a:xfrm>
            <a:off x="3610080" y="257400"/>
            <a:ext cx="8307720" cy="635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162080" y="2666880"/>
            <a:ext cx="132372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2004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Obrázek 150"/>
          <p:cNvPicPr/>
          <p:nvPr/>
        </p:nvPicPr>
        <p:blipFill>
          <a:blip r:embed="rId2"/>
          <a:stretch/>
        </p:blipFill>
        <p:spPr>
          <a:xfrm>
            <a:off x="3610440" y="267120"/>
            <a:ext cx="8320680" cy="63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104840" y="2705040"/>
            <a:ext cx="120924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2007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Obrázek 152"/>
          <p:cNvPicPr/>
          <p:nvPr/>
        </p:nvPicPr>
        <p:blipFill>
          <a:blip r:embed="rId2"/>
          <a:stretch/>
        </p:blipFill>
        <p:spPr>
          <a:xfrm>
            <a:off x="3647880" y="276120"/>
            <a:ext cx="8267400" cy="632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85760" y="2724120"/>
            <a:ext cx="120924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2013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Obrázek 154"/>
          <p:cNvPicPr/>
          <p:nvPr/>
        </p:nvPicPr>
        <p:blipFill>
          <a:blip r:embed="rId2"/>
          <a:stretch/>
        </p:blipFill>
        <p:spPr>
          <a:xfrm>
            <a:off x="3638520" y="266400"/>
            <a:ext cx="8296200" cy="634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205640" y="712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6000" b="1" u="sng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BASIC FACTS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053000" y="1166040"/>
            <a:ext cx="4999680" cy="279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28 member states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anthem: Ode to Joy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formally established in 1993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largest cities: Paris, London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capital: Brussels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óda na radost"/>
          <p:cNvPicPr/>
          <p:nvPr/>
        </p:nvPicPr>
        <p:blipFill>
          <a:blip r:embed="rId2"/>
          <a:stretch/>
        </p:blipFill>
        <p:spPr>
          <a:xfrm>
            <a:off x="4516200" y="1777320"/>
            <a:ext cx="423360" cy="423360"/>
          </a:xfrm>
          <a:prstGeom prst="rect">
            <a:avLst/>
          </a:prstGeom>
          <a:ln>
            <a:noFill/>
          </a:ln>
        </p:spPr>
      </p:pic>
      <p:pic>
        <p:nvPicPr>
          <p:cNvPr id="119" name="Obrázek 5"/>
          <p:cNvPicPr/>
          <p:nvPr/>
        </p:nvPicPr>
        <p:blipFill>
          <a:blip r:embed="rId3"/>
          <a:stretch/>
        </p:blipFill>
        <p:spPr>
          <a:xfrm>
            <a:off x="7903080" y="1316520"/>
            <a:ext cx="3861720" cy="2574720"/>
          </a:xfrm>
          <a:prstGeom prst="rect">
            <a:avLst/>
          </a:prstGeom>
          <a:ln>
            <a:noFill/>
          </a:ln>
        </p:spPr>
      </p:pic>
      <p:pic>
        <p:nvPicPr>
          <p:cNvPr id="120" name="Obrázek 6"/>
          <p:cNvPicPr/>
          <p:nvPr/>
        </p:nvPicPr>
        <p:blipFill>
          <a:blip r:embed="rId4"/>
          <a:srcRect r="4147" b="13467"/>
          <a:stretch/>
        </p:blipFill>
        <p:spPr>
          <a:xfrm>
            <a:off x="6478560" y="3607200"/>
            <a:ext cx="3630960" cy="2458440"/>
          </a:xfrm>
          <a:prstGeom prst="rect">
            <a:avLst/>
          </a:prstGeom>
          <a:ln>
            <a:noFill/>
          </a:ln>
        </p:spPr>
      </p:pic>
      <p:pic>
        <p:nvPicPr>
          <p:cNvPr id="121" name="Picture 2"/>
          <p:cNvPicPr/>
          <p:nvPr/>
        </p:nvPicPr>
        <p:blipFill>
          <a:blip r:embed="rId5"/>
          <a:stretch/>
        </p:blipFill>
        <p:spPr>
          <a:xfrm>
            <a:off x="1205640" y="3891960"/>
            <a:ext cx="4652280" cy="259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SUMMARY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Without EU, we could not be here, so we hope you have learned some fact about EU from our presentation. We hope it was a little USE:FUL for you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                                            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0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u="sng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         THANKS FOR YOUR ATTENTION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2653200" y="475560"/>
            <a:ext cx="7160040" cy="583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aims and values ​​of the European Union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014120" y="2572560"/>
            <a:ext cx="9872280" cy="336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fight against social exclusion and discrimination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promotion of peace, the values of citizens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free movement of citizens, things and capital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ensuring freedom, security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legal state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8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democracy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143000" y="244800"/>
            <a:ext cx="9874800" cy="9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60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Humanitarian aid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04004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EU humanitarian aid annually receives more than 120 million people.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EU institutions, together with the Member States of the Union, are the largest donors of humanitarian aid in the world.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Treaty of Lisbon says - to help regardless of nationality, religion or gender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assistance is provided by over 200 partner organizations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Wingdings" charset="2"/>
              <a:buChar char="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a non-governmental organization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Wingdings" charset="2"/>
              <a:buChar char="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International organization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Wingdings" charset="2"/>
              <a:buChar char="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organization of the Red Cross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 algn="ctr">
              <a:lnSpc>
                <a:spcPct val="100000"/>
              </a:lnSpc>
              <a:buClr>
                <a:srgbClr val="1CADE4"/>
              </a:buClr>
              <a:buSzPct val="80000"/>
              <a:buFont typeface="Wingdings" charset="2"/>
              <a:buChar char="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agencies of the United Nations.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6915960" y="6366600"/>
            <a:ext cx="7607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https://europa.eu/european-union/topics/humanitarian-aid-civil-protection_cs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SURVEY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143000" y="196596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Zde bychom udělali vyhodnocení kvízu.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r>
              <a:rPr lang="cs-CZ" sz="2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RESEARCH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182160">
              <a:lnSpc>
                <a:spcPct val="90000"/>
              </a:lnSpc>
              <a:buClr>
                <a:srgbClr val="1CADE4"/>
              </a:buClr>
              <a:buSzPct val="80000"/>
              <a:buFont typeface="Corbel"/>
              <a:buChar char="•"/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143000" y="609480"/>
            <a:ext cx="9874800" cy="13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VIDEO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14300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Otázky: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Řekni první tři věci, které tě napadnou, když slyšíš EU.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Kdy vstoupila ČR do EU?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Poznáš tuto hudební skladbu? Kdo ji napsal? (Oda na radost)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Jak se jmenoval předchůdce EU?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Který stát v nejbližší době nebude součástí EU?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Považuješ za pozitivní, že jsme součástí? Zdůvodni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888720" y="2717280"/>
            <a:ext cx="4416480" cy="1281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7200" b="0" strike="noStrike" spc="-1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052640" y="502200"/>
            <a:ext cx="10557360" cy="136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4400" b="0" strike="noStrike" spc="-1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EUROPEAN COAL AND STEEL COMUNITY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055880" y="2057400"/>
            <a:ext cx="9872280" cy="40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1945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Mainly for free trade for coal and steel (important materials)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Netherlands, Luxemburg, Belgium, Italy, France, West Germany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1CADE4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Ended in 2002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Obrázek 134"/>
          <p:cNvPicPr/>
          <p:nvPr/>
        </p:nvPicPr>
        <p:blipFill>
          <a:blip r:embed="rId2"/>
          <a:srcRect r="27701"/>
          <a:stretch/>
        </p:blipFill>
        <p:spPr>
          <a:xfrm>
            <a:off x="7251120" y="1668240"/>
            <a:ext cx="4682160" cy="495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128</TotalTime>
  <Words>381</Words>
  <Application>Microsoft Office PowerPoint</Application>
  <PresentationFormat>Širokoúhlá obrazovka</PresentationFormat>
  <Paragraphs>79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Corbel</vt:lpstr>
      <vt:lpstr>DejaVu Sans</vt:lpstr>
      <vt:lpstr>Symbol</vt:lpstr>
      <vt:lpstr>Wingdings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UNION</dc:title>
  <dc:subject/>
  <dc:creator>Hp</dc:creator>
  <dc:description/>
  <cp:lastModifiedBy>Irena Schlumpergerová</cp:lastModifiedBy>
  <cp:revision>22</cp:revision>
  <dcterms:created xsi:type="dcterms:W3CDTF">2018-11-04T13:44:35Z</dcterms:created>
  <dcterms:modified xsi:type="dcterms:W3CDTF">2019-05-15T06:15:03Z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0</vt:i4>
  </property>
  <property fmtid="{D5CDD505-2E9C-101B-9397-08002B2CF9AE}" pid="9" name="PresentationFormat">
    <vt:lpwstr>Širokoúhlá obrazovka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</Properties>
</file>